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4.xml"/>
  <Override ContentType="application/vnd.openxmlformats-officedocument.presentationml.comments+xml" PartName="/ppt/comments/comment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Roboto Black"/>
      <p:bold r:id="rId23"/>
      <p:boldItalic r:id="rId24"/>
    </p:embeddedFont>
    <p:embeddedFont>
      <p:font typeface="Robo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2" name="MARIA CELESTE COROMINAS"/>
  <p:cmAuthor clrIdx="1" id="1" initials="" lastIdx="13" name="Fabian Banderas"/>
  <p:cmAuthor clrIdx="2" id="2" initials="" lastIdx="1" name="Anonymous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Black-boldItalic.fntdata"/><Relationship Id="rId23" Type="http://schemas.openxmlformats.org/officeDocument/2006/relationships/font" Target="fonts/RobotoBlack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12-08T22:49:16.374">
    <p:pos x="2999" y="1016"/>
    <p:text>Lo mejoraría así:
Incluye:
-Notificación de los registros, entrada, tiempo, duración y salida del mes de cada empleado, con el uso de una herramienta digital. Se hace uso de la metodología SCRUM.
No incluye:
-El mantenimiento de la infraestructura digital y física del aplicativo.</p:text>
  </p:cm>
  <p:cm authorId="1" idx="1" dt="2022-12-08T22:49:16.374">
    <p:pos x="2999" y="1016"/>
    <p:text>perfecto, ok.</p:text>
  </p:cm>
  <p:cm authorId="0" idx="2" dt="2022-12-08T21:13:39.412">
    <p:pos x="6000" y="0"/>
    <p:text>Esta sección quedó sin información</p:text>
  </p:cm>
  <p:cm authorId="1" idx="2" dt="2022-12-08T21:13:39.412">
    <p:pos x="6000" y="0"/>
    <p:text>ok</p:text>
  </p:cm>
  <p:cm authorId="0" idx="3" dt="2022-12-08T21:26:12.388">
    <p:pos x="161" y="1260"/>
    <p:text>Agrandar un poco la letra</p:text>
  </p:cm>
  <p:cm authorId="1" idx="3" dt="2022-12-08T21:26:12.388">
    <p:pos x="161" y="1260"/>
    <p:text>ok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2-12-08T23:00:05.396">
    <p:pos x="-78" y="3617"/>
    <p:text>Resaltá en algún lado la cantidad de horas totales</p:text>
  </p:cm>
  <p:cm authorId="1" idx="4" dt="2022-12-08T23:00:05.396">
    <p:pos x="-78" y="3617"/>
    <p:text>ok</p:tex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2-12-08T20:53:24.884">
    <p:pos x="6000" y="0"/>
    <p:text>Gantt</p:text>
  </p:cm>
  <p:cm authorId="1" idx="5" dt="2022-12-08T20:53:24.884">
    <p:pos x="6000" y="0"/>
    <p:text>Ok</p:tex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6" dt="2022-12-08T20:55:24.314">
    <p:pos x="6000" y="0"/>
    <p:text>Agrandá un poco la letra de la nota</p:text>
  </p:cm>
  <p:cm authorId="1" idx="6" dt="2022-12-08T20:55:24.314">
    <p:pos x="6000" y="0"/>
    <p:text>ok</p:text>
  </p:cm>
  <p:cm authorId="0" idx="7" dt="2022-12-08T20:55:53.456">
    <p:pos x="6000" y="100"/>
    <p:text>Agregar una nota al pie que diga a partir de qué valor de RPN decidís mitigar</p:text>
  </p:cm>
  <p:cm authorId="1" idx="7" dt="2022-12-08T20:55:53.456">
    <p:pos x="6000" y="100"/>
    <p:text>ok</p:tex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8" dt="2022-12-08T23:00:43.589">
    <p:pos x="2059" y="1150"/>
    <p:text>Vas a hablar sobre verificación y validación sobre estos requerimientos?</p:text>
  </p:cm>
  <p:cm authorId="1" idx="8" dt="2022-12-08T21:29:44.945">
    <p:pos x="2059" y="1150"/>
    <p:text>si... o le añado el detalle de verificación y validación como en el documento?</p:text>
  </p:cm>
  <p:cm authorId="2" idx="1" dt="2022-12-08T21:31:12.665">
    <p:pos x="2059" y="1150"/>
    <p:text>Dale lo que te resulte más fácil y rápido</p:text>
  </p:cm>
  <p:cm authorId="1" idx="9" dt="2022-12-08T23:00:43.589">
    <p:pos x="2059" y="1150"/>
    <p:text>ok</p:text>
  </p:cm>
  <p:cm authorId="0" idx="9" dt="2022-12-08T21:27:00.799">
    <p:pos x="2059" y="1250"/>
    <p:text>sin tilde</p:text>
  </p:cm>
  <p:cm authorId="1" idx="10" dt="2022-12-08T21:27:00.799">
    <p:pos x="2059" y="1250"/>
    <p:text>ok</p:tex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0" dt="2022-12-08T21:08:11.078">
    <p:pos x="6000" y="0"/>
    <p:text>Falta agregar alcance, algunos requerimientos que hayas elegido y la gestión de calidad.</p:text>
  </p:cm>
  <p:cm authorId="0" idx="11" dt="2022-12-08T20:55:19.999">
    <p:pos x="6000" y="0"/>
    <p:text>No tienen que ser todos los requerimientos, podés elegir 2 o 3 y los podés también usar para la gestión de calidad.</p:text>
  </p:cm>
  <p:cm authorId="1" idx="11" dt="2022-12-08T20:56:42.835">
    <p:pos x="6000" y="0"/>
    <p:text>ok</p:text>
  </p:cm>
  <p:cm authorId="1" idx="12" dt="2022-12-08T21:08:11.078">
    <p:pos x="6000" y="0"/>
    <p:text>ok</p:text>
  </p:cm>
  <p:cm authorId="0" idx="12" dt="2022-12-08T20:54:53.865">
    <p:pos x="48" y="1191"/>
    <p:text>Agrandar tamaño de letra</p:text>
  </p:cm>
  <p:cm authorId="1" idx="13" dt="2022-12-08T20:54:53.865">
    <p:pos x="48" y="1191"/>
    <p:text>ok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adefcb346c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adefcb34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g1adefcb346c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adefcb346c_0_1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adefcb346c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1adefcb346c_0_1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adefcb346c_0_15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adefcb346c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1adefcb346c_0_15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adefcb346c_0_16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adefcb346c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1adefcb346c_0_16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adefcb346c_0_18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adefcb346c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1adefcb346c_0_18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adefcb346c_0_25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adefcb346c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1adefcb346c_0_25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aafee54830_4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aafee54830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1aafee54830_4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adefcb346c_0_19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adefcb346c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1adefcb346c_0_19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adefcb346c_0_2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adefcb346c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g1adefcb346c_0_2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adefcb346c_0_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adefcb346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g1adefcb346c_0_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adefcb346c_0_8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adefcb346c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adefcb346c_0_8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adefcb346c_0_7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adefcb346c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1adefcb346c_0_7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adefcb346c_0_10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adefcb346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1adefcb346c_0_10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adefcb346c_0_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adefcb346c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1adefcb346c_0_8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adefcb346c_0_1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adefcb346c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1adefcb346c_0_1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adefcb346c_0_2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adefcb346c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1adefcb346c_0_2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adefcb346c_0_14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adefcb346c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1adefcb346c_0_14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ólo el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 p14:dur="600">
        <p:fade/>
      </p:transition>
    </mc:Choice>
    <mc:Fallback>
      <p:transition spd="med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4.xml"/><Relationship Id="rId4" Type="http://schemas.openxmlformats.org/officeDocument/2006/relationships/image" Target="../media/image4.png"/><Relationship Id="rId5" Type="http://schemas.openxmlformats.org/officeDocument/2006/relationships/image" Target="../media/image18.png"/><Relationship Id="rId6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comments" Target="../comments/comment5.xml"/><Relationship Id="rId4" Type="http://schemas.openxmlformats.org/officeDocument/2006/relationships/image" Target="../media/image4.png"/><Relationship Id="rId5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6.xml"/><Relationship Id="rId4" Type="http://schemas.openxmlformats.org/officeDocument/2006/relationships/image" Target="../media/image4.png"/><Relationship Id="rId5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1.xml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2.xml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ECECE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90" name="Google Shape;90;p13"/>
          <p:cNvSpPr/>
          <p:nvPr/>
        </p:nvSpPr>
        <p:spPr>
          <a:xfrm>
            <a:off x="-48300" y="-76200"/>
            <a:ext cx="9578700" cy="104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3">
            <a:alphaModFix/>
          </a:blip>
          <a:srcRect b="0" l="0" r="0" t="7270"/>
          <a:stretch/>
        </p:blipFill>
        <p:spPr>
          <a:xfrm>
            <a:off x="76200" y="0"/>
            <a:ext cx="3284151" cy="96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3203" y="1119400"/>
            <a:ext cx="2048798" cy="20487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3"/>
          <p:cNvCxnSpPr/>
          <p:nvPr/>
        </p:nvCxnSpPr>
        <p:spPr>
          <a:xfrm>
            <a:off x="136800" y="4562288"/>
            <a:ext cx="8870400" cy="16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3"/>
          <p:cNvCxnSpPr/>
          <p:nvPr/>
        </p:nvCxnSpPr>
        <p:spPr>
          <a:xfrm>
            <a:off x="136800" y="6010088"/>
            <a:ext cx="8870400" cy="16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3"/>
          <p:cNvSpPr txBox="1"/>
          <p:nvPr/>
        </p:nvSpPr>
        <p:spPr>
          <a:xfrm>
            <a:off x="-76200" y="3089850"/>
            <a:ext cx="9144000" cy="3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Desarrollo de aplicación para empleados SER&amp;PRO Services &amp; Products S.A. con notificación push</a:t>
            </a:r>
            <a:endParaRPr sz="2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Plan de Trabajo Final de la </a:t>
            </a:r>
            <a:endParaRPr sz="20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 Black"/>
                <a:ea typeface="Roboto Black"/>
                <a:cs typeface="Roboto Black"/>
                <a:sym typeface="Roboto Black"/>
              </a:rPr>
              <a:t>Especialización en Internet de las Cosas</a:t>
            </a: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Autor: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Ing. Fabián Alejandro Banderas Benítez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latin typeface="Roboto"/>
                <a:ea typeface="Roboto"/>
                <a:cs typeface="Roboto"/>
                <a:sym typeface="Roboto"/>
              </a:rPr>
              <a:t>Director:</a:t>
            </a: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 Mg. Ing. Yoel Yamil López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0" name="Google Shape;2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762000"/>
            <a:ext cx="9385251" cy="433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9" name="Google Shape;2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00" y="365975"/>
            <a:ext cx="8881299" cy="214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8800" y="2903100"/>
            <a:ext cx="3068400" cy="306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2400" y="2659475"/>
            <a:ext cx="2931025" cy="2931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3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1" name="Google Shape;221;p24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224" name="Google Shape;224;p24"/>
          <p:cNvSpPr txBox="1"/>
          <p:nvPr/>
        </p:nvSpPr>
        <p:spPr>
          <a:xfrm>
            <a:off x="-152400" y="152400"/>
            <a:ext cx="914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Presupuesto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Detallado del proyecto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5" name="Google Shape;225;p24"/>
          <p:cNvCxnSpPr/>
          <p:nvPr/>
        </p:nvCxnSpPr>
        <p:spPr>
          <a:xfrm>
            <a:off x="1584600" y="1361888"/>
            <a:ext cx="8870400" cy="162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26" name="Google Shape;22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" y="1530502"/>
            <a:ext cx="8991600" cy="4036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3" name="Google Shape;233;p25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4" name="Google Shape;2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-152400" y="152400"/>
            <a:ext cx="914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Gestión de riesgos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Tabla de gestión de riesgos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7" name="Google Shape;237;p25"/>
          <p:cNvCxnSpPr/>
          <p:nvPr/>
        </p:nvCxnSpPr>
        <p:spPr>
          <a:xfrm>
            <a:off x="1584600" y="1361888"/>
            <a:ext cx="8870400" cy="162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38" name="Google Shape;23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759105"/>
            <a:ext cx="8991600" cy="2449766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5"/>
          <p:cNvSpPr txBox="1"/>
          <p:nvPr/>
        </p:nvSpPr>
        <p:spPr>
          <a:xfrm>
            <a:off x="2542500" y="5012038"/>
            <a:ext cx="643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Para RPN mayores a 35 se toman medidas de mitigación.</a:t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0" name="Google Shape;240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400" y="4229648"/>
            <a:ext cx="1687801" cy="1437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7" name="Google Shape;247;p26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250" name="Google Shape;250;p26"/>
          <p:cNvSpPr txBox="1"/>
          <p:nvPr/>
        </p:nvSpPr>
        <p:spPr>
          <a:xfrm>
            <a:off x="-152400" y="152400"/>
            <a:ext cx="914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Gestión de calidad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Gestión de calidad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51" name="Google Shape;251;p26"/>
          <p:cNvCxnSpPr/>
          <p:nvPr/>
        </p:nvCxnSpPr>
        <p:spPr>
          <a:xfrm>
            <a:off x="1584600" y="1361888"/>
            <a:ext cx="8870400" cy="162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26"/>
          <p:cNvSpPr txBox="1"/>
          <p:nvPr/>
        </p:nvSpPr>
        <p:spPr>
          <a:xfrm>
            <a:off x="3270150" y="1826375"/>
            <a:ext cx="5264400" cy="3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434343"/>
                </a:solidFill>
              </a:rPr>
              <a:t>1.2	E</a:t>
            </a:r>
            <a:r>
              <a:rPr lang="en-US" sz="1600">
                <a:solidFill>
                  <a:srgbClr val="434343"/>
                </a:solidFill>
              </a:rPr>
              <a:t>l sistema debe autenticar </a:t>
            </a:r>
            <a:r>
              <a:rPr lang="en-US" sz="1600">
                <a:solidFill>
                  <a:srgbClr val="434343"/>
                </a:solidFill>
              </a:rPr>
              <a:t>solo </a:t>
            </a:r>
            <a:r>
              <a:rPr lang="en-US" sz="1600">
                <a:solidFill>
                  <a:srgbClr val="434343"/>
                </a:solidFill>
              </a:rPr>
              <a:t>a los empleados de planta de la empresa registrados.</a:t>
            </a:r>
            <a:endParaRPr sz="1600"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434343"/>
                </a:solidFill>
              </a:rPr>
              <a:t>1.3	El supervisor y empleado reciben una notificación push de ingreso al sistema.</a:t>
            </a:r>
            <a:endParaRPr sz="1600"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434343"/>
                </a:solidFill>
              </a:rPr>
              <a:t>1.4	El supervisor puede ver las métricas de todos los empleados mientras que el usuario solo puede visualizar la personal.</a:t>
            </a:r>
            <a:endParaRPr sz="1600"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</p:txBody>
      </p:sp>
      <p:pic>
        <p:nvPicPr>
          <p:cNvPr id="253" name="Google Shape;253;p26"/>
          <p:cNvPicPr preferRelativeResize="0"/>
          <p:nvPr/>
        </p:nvPicPr>
        <p:blipFill rotWithShape="1">
          <a:blip r:embed="rId5">
            <a:alphaModFix/>
          </a:blip>
          <a:srcRect b="31119" l="31389" r="48631" t="0"/>
          <a:stretch/>
        </p:blipFill>
        <p:spPr>
          <a:xfrm>
            <a:off x="1008150" y="1646275"/>
            <a:ext cx="1899876" cy="21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p27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1" name="Google Shape;26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263" name="Google Shape;263;p27"/>
          <p:cNvSpPr txBox="1"/>
          <p:nvPr/>
        </p:nvSpPr>
        <p:spPr>
          <a:xfrm>
            <a:off x="-152400" y="152400"/>
            <a:ext cx="914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Gestión de calidad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Gestión de calidad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4" name="Google Shape;264;p27"/>
          <p:cNvCxnSpPr/>
          <p:nvPr/>
        </p:nvCxnSpPr>
        <p:spPr>
          <a:xfrm>
            <a:off x="1584600" y="1361888"/>
            <a:ext cx="8870400" cy="162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5" name="Google Shape;26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1530488"/>
            <a:ext cx="5742341" cy="4060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0400" y="4070350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3" name="Google Shape;273;p28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276" name="Google Shape;276;p28"/>
          <p:cNvSpPr txBox="1"/>
          <p:nvPr/>
        </p:nvSpPr>
        <p:spPr>
          <a:xfrm>
            <a:off x="-152400" y="152400"/>
            <a:ext cx="914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Cierre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Procesos de cierre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7" name="Google Shape;277;p28"/>
          <p:cNvCxnSpPr/>
          <p:nvPr/>
        </p:nvCxnSpPr>
        <p:spPr>
          <a:xfrm>
            <a:off x="1584600" y="1361888"/>
            <a:ext cx="8870400" cy="162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8" name="Google Shape;278;p28"/>
          <p:cNvSpPr txBox="1"/>
          <p:nvPr/>
        </p:nvSpPr>
        <p:spPr>
          <a:xfrm>
            <a:off x="76200" y="1892125"/>
            <a:ext cx="4399200" cy="38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44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Char char="●"/>
            </a:pPr>
            <a:r>
              <a:rPr lang="en-US" sz="1600">
                <a:solidFill>
                  <a:srgbClr val="434343"/>
                </a:solidFill>
              </a:rPr>
              <a:t>Se analizará el grado de cumplimiento de la planificación en contraste con su ejecución. </a:t>
            </a:r>
            <a:endParaRPr sz="1600">
              <a:solidFill>
                <a:srgbClr val="434343"/>
              </a:solidFill>
            </a:endParaRPr>
          </a:p>
          <a:p>
            <a:pPr indent="-444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Char char="●"/>
            </a:pPr>
            <a:r>
              <a:rPr lang="en-US" sz="1600">
                <a:solidFill>
                  <a:srgbClr val="434343"/>
                </a:solidFill>
              </a:rPr>
              <a:t>Se observará si fue necesario cambiar algún requerimiento durante la ejecución.</a:t>
            </a:r>
            <a:endParaRPr sz="1600">
              <a:solidFill>
                <a:srgbClr val="434343"/>
              </a:solidFill>
            </a:endParaRPr>
          </a:p>
          <a:p>
            <a:pPr indent="-444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400"/>
              <a:buChar char="●"/>
            </a:pPr>
            <a:r>
              <a:rPr lang="en-US" sz="1600">
                <a:solidFill>
                  <a:srgbClr val="434343"/>
                </a:solidFill>
              </a:rPr>
              <a:t>Los gastos del proyecto corren por cuenta del cliente Ing. Ligia Geomar Delli </a:t>
            </a:r>
            <a:r>
              <a:rPr lang="en-US" sz="1600">
                <a:solidFill>
                  <a:srgbClr val="434343"/>
                </a:solidFill>
              </a:rPr>
              <a:t>Valladares</a:t>
            </a:r>
            <a:r>
              <a:rPr lang="en-US" sz="1600">
                <a:solidFill>
                  <a:srgbClr val="434343"/>
                </a:solidFill>
              </a:rPr>
              <a:t>.</a:t>
            </a:r>
            <a:endParaRPr sz="1600">
              <a:solidFill>
                <a:srgbClr val="434343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</p:txBody>
      </p:sp>
      <p:pic>
        <p:nvPicPr>
          <p:cNvPr id="279" name="Google Shape;27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7960" y="2118650"/>
            <a:ext cx="4933240" cy="32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CECECE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9"/>
          <p:cNvSpPr/>
          <p:nvPr/>
        </p:nvSpPr>
        <p:spPr>
          <a:xfrm>
            <a:off x="-48300" y="-76200"/>
            <a:ext cx="9578700" cy="1043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29"/>
          <p:cNvPicPr preferRelativeResize="0"/>
          <p:nvPr/>
        </p:nvPicPr>
        <p:blipFill rotWithShape="1">
          <a:blip r:embed="rId3">
            <a:alphaModFix/>
          </a:blip>
          <a:srcRect b="0" l="0" r="0" t="7270"/>
          <a:stretch/>
        </p:blipFill>
        <p:spPr>
          <a:xfrm>
            <a:off x="76200" y="0"/>
            <a:ext cx="3284151" cy="96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29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rgbClr val="D4D5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289" name="Google Shape;289;p29"/>
          <p:cNvSpPr txBox="1"/>
          <p:nvPr/>
        </p:nvSpPr>
        <p:spPr>
          <a:xfrm>
            <a:off x="0" y="3733800"/>
            <a:ext cx="9144000" cy="25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¡MUCHAS GRACIAS!</a:t>
            </a:r>
            <a:endParaRPr sz="72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chemeClr val="dk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290" name="Google Shape;29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3203" y="1119400"/>
            <a:ext cx="2048798" cy="2048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0" y="1981200"/>
            <a:ext cx="9144000" cy="20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Introducción</a:t>
            </a:r>
            <a:endParaRPr sz="57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2" name="Google Shape;112;p15"/>
          <p:cNvSpPr/>
          <p:nvPr/>
        </p:nvSpPr>
        <p:spPr>
          <a:xfrm>
            <a:off x="-124500" y="60477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115" name="Google Shape;115;p15"/>
          <p:cNvSpPr txBox="1"/>
          <p:nvPr/>
        </p:nvSpPr>
        <p:spPr>
          <a:xfrm>
            <a:off x="-152400" y="152400"/>
            <a:ext cx="914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Introducción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Propósito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6" name="Google Shape;116;p15"/>
          <p:cNvCxnSpPr/>
          <p:nvPr/>
        </p:nvCxnSpPr>
        <p:spPr>
          <a:xfrm>
            <a:off x="1584600" y="1361888"/>
            <a:ext cx="8870400" cy="162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7" name="Google Shape;11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5399" y="1454301"/>
            <a:ext cx="4288626" cy="428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5"/>
          <p:cNvSpPr txBox="1"/>
          <p:nvPr/>
        </p:nvSpPr>
        <p:spPr>
          <a:xfrm>
            <a:off x="5071050" y="4464650"/>
            <a:ext cx="36159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“Cuida de tus empleados ellos cuidarán de tus clientes”.</a:t>
            </a:r>
            <a:endParaRPr i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5625375" y="50623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Richard Branson</a:t>
            </a:r>
            <a:endParaRPr i="1" sz="10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129" name="Google Shape;129;p16"/>
          <p:cNvSpPr txBox="1"/>
          <p:nvPr/>
        </p:nvSpPr>
        <p:spPr>
          <a:xfrm>
            <a:off x="0" y="1981200"/>
            <a:ext cx="9144000" cy="20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Alcance</a:t>
            </a:r>
            <a:endParaRPr sz="57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6" name="Google Shape;136;p17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139" name="Google Shape;139;p17"/>
          <p:cNvSpPr txBox="1"/>
          <p:nvPr/>
        </p:nvSpPr>
        <p:spPr>
          <a:xfrm>
            <a:off x="-152400" y="152400"/>
            <a:ext cx="914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Alcance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Alcance del proyecto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0" name="Google Shape;140;p17"/>
          <p:cNvCxnSpPr/>
          <p:nvPr/>
        </p:nvCxnSpPr>
        <p:spPr>
          <a:xfrm>
            <a:off x="1584600" y="1361888"/>
            <a:ext cx="8870400" cy="162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17"/>
          <p:cNvSpPr txBox="1"/>
          <p:nvPr/>
        </p:nvSpPr>
        <p:spPr>
          <a:xfrm>
            <a:off x="256500" y="2001575"/>
            <a:ext cx="4395900" cy="350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Incluye:</a:t>
            </a:r>
            <a:endParaRPr sz="165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-Notificación de los registros, entrada, tiempo, duración y salida del mes de cada empleado, con el uso de una herramienta digital. Se hace uso de la metodología SCRUM.</a:t>
            </a:r>
            <a:endParaRPr sz="165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No incluye:</a:t>
            </a:r>
            <a:endParaRPr sz="165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5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-El mantenimiento de la infraestructura digital y física del aplicativo.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17"/>
          <p:cNvPicPr preferRelativeResize="0"/>
          <p:nvPr/>
        </p:nvPicPr>
        <p:blipFill rotWithShape="1">
          <a:blip r:embed="rId5">
            <a:alphaModFix/>
          </a:blip>
          <a:srcRect b="0" l="4543" r="0" t="0"/>
          <a:stretch/>
        </p:blipFill>
        <p:spPr>
          <a:xfrm>
            <a:off x="4761975" y="1613975"/>
            <a:ext cx="5447600" cy="380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9" name="Google Shape;149;p18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152" name="Google Shape;152;p18"/>
          <p:cNvSpPr txBox="1"/>
          <p:nvPr/>
        </p:nvSpPr>
        <p:spPr>
          <a:xfrm>
            <a:off x="0" y="1981200"/>
            <a:ext cx="9144000" cy="20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Interesados</a:t>
            </a:r>
            <a:endParaRPr sz="57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-152400" y="152400"/>
            <a:ext cx="914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Interesados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SER&amp;PRO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3" name="Google Shape;163;p19"/>
          <p:cNvCxnSpPr/>
          <p:nvPr/>
        </p:nvCxnSpPr>
        <p:spPr>
          <a:xfrm>
            <a:off x="1584600" y="1361888"/>
            <a:ext cx="8870400" cy="162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19"/>
          <p:cNvSpPr txBox="1"/>
          <p:nvPr/>
        </p:nvSpPr>
        <p:spPr>
          <a:xfrm>
            <a:off x="713700" y="1696775"/>
            <a:ext cx="45603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Cliente: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Ing. Ligia Geomar Delli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Valladares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4431300" y="1772975"/>
            <a:ext cx="45603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Colaboradores: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Ing. Flavio Bolívar Vinueza Barzola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Ing. Dennys Alejandro Montero 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Huilca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19"/>
          <p:cNvSpPr txBox="1"/>
          <p:nvPr/>
        </p:nvSpPr>
        <p:spPr>
          <a:xfrm>
            <a:off x="789900" y="4135175"/>
            <a:ext cx="45603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Responsable</a:t>
            </a: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Ing. Fabián Alejandro 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Banderas Benítez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4447500" y="3906575"/>
            <a:ext cx="45603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Usuario final:</a:t>
            </a:r>
            <a:endParaRPr b="1"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Empleados de planta SER&amp;PRO Services &amp; Products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285387">
            <a:off x="3195638" y="2509837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-152400" y="152400"/>
            <a:ext cx="91440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Diagrama</a:t>
            </a:r>
            <a:endParaRPr b="1" sz="2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Diagrama AON</a:t>
            </a:r>
            <a:endParaRPr sz="24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cxnSp>
        <p:nvCxnSpPr>
          <p:cNvPr id="179" name="Google Shape;179;p20"/>
          <p:cNvCxnSpPr/>
          <p:nvPr/>
        </p:nvCxnSpPr>
        <p:spPr>
          <a:xfrm>
            <a:off x="1584600" y="1361888"/>
            <a:ext cx="7768800" cy="2250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0" name="Google Shape;18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76200" y="1454302"/>
            <a:ext cx="8991599" cy="4240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66275" y="4624600"/>
            <a:ext cx="907974" cy="90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0"/>
          <p:cNvSpPr txBox="1"/>
          <p:nvPr/>
        </p:nvSpPr>
        <p:spPr>
          <a:xfrm>
            <a:off x="6758200" y="5252425"/>
            <a:ext cx="1079700" cy="40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Ht = 692</a:t>
            </a:r>
            <a:endParaRPr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9" name="Google Shape;189;p21"/>
          <p:cNvSpPr/>
          <p:nvPr/>
        </p:nvSpPr>
        <p:spPr>
          <a:xfrm>
            <a:off x="-124500" y="5742900"/>
            <a:ext cx="9578700" cy="1191300"/>
          </a:xfrm>
          <a:prstGeom prst="rect">
            <a:avLst/>
          </a:prstGeom>
          <a:solidFill>
            <a:srgbClr val="CECECE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300" y="5742900"/>
            <a:ext cx="1191302" cy="119130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-US" sz="1400">
                <a:solidFill>
                  <a:schemeClr val="dk1"/>
                </a:solidFill>
              </a:rPr>
              <a:t>‹#›</a:t>
            </a:fld>
            <a:endParaRPr b="1" sz="1400">
              <a:solidFill>
                <a:schemeClr val="dk1"/>
              </a:solidFill>
            </a:endParaRPr>
          </a:p>
        </p:txBody>
      </p:sp>
      <p:sp>
        <p:nvSpPr>
          <p:cNvPr id="192" name="Google Shape;192;p21"/>
          <p:cNvSpPr txBox="1"/>
          <p:nvPr/>
        </p:nvSpPr>
        <p:spPr>
          <a:xfrm>
            <a:off x="0" y="1981200"/>
            <a:ext cx="9144000" cy="20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7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Diagrama de Gantt</a:t>
            </a:r>
            <a:endParaRPr sz="57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